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64"/>
  </p:notesMasterIdLst>
  <p:handoutMasterIdLst>
    <p:handoutMasterId r:id="rId65"/>
  </p:handoutMasterIdLst>
  <p:sldIdLst>
    <p:sldId id="418" r:id="rId4"/>
    <p:sldId id="261" r:id="rId5"/>
    <p:sldId id="256" r:id="rId6"/>
    <p:sldId id="257" r:id="rId7"/>
    <p:sldId id="265" r:id="rId8"/>
    <p:sldId id="264" r:id="rId9"/>
    <p:sldId id="260" r:id="rId10"/>
    <p:sldId id="417" r:id="rId11"/>
    <p:sldId id="422" r:id="rId12"/>
    <p:sldId id="423" r:id="rId13"/>
    <p:sldId id="441" r:id="rId14"/>
    <p:sldId id="442" r:id="rId15"/>
    <p:sldId id="443" r:id="rId16"/>
    <p:sldId id="444" r:id="rId17"/>
    <p:sldId id="446" r:id="rId18"/>
    <p:sldId id="447" r:id="rId19"/>
    <p:sldId id="448" r:id="rId20"/>
    <p:sldId id="382" r:id="rId21"/>
    <p:sldId id="391" r:id="rId22"/>
    <p:sldId id="406" r:id="rId23"/>
    <p:sldId id="420" r:id="rId24"/>
    <p:sldId id="381" r:id="rId25"/>
    <p:sldId id="383" r:id="rId26"/>
    <p:sldId id="384" r:id="rId27"/>
    <p:sldId id="385" r:id="rId28"/>
    <p:sldId id="387" r:id="rId29"/>
    <p:sldId id="388" r:id="rId30"/>
    <p:sldId id="389" r:id="rId31"/>
    <p:sldId id="392" r:id="rId32"/>
    <p:sldId id="393" r:id="rId33"/>
    <p:sldId id="407" r:id="rId34"/>
    <p:sldId id="403" r:id="rId35"/>
    <p:sldId id="404" r:id="rId36"/>
    <p:sldId id="405" r:id="rId37"/>
    <p:sldId id="421" r:id="rId38"/>
    <p:sldId id="449" r:id="rId39"/>
    <p:sldId id="452" r:id="rId40"/>
    <p:sldId id="450" r:id="rId41"/>
    <p:sldId id="451" r:id="rId42"/>
    <p:sldId id="454" r:id="rId43"/>
    <p:sldId id="455" r:id="rId44"/>
    <p:sldId id="458" r:id="rId45"/>
    <p:sldId id="461" r:id="rId46"/>
    <p:sldId id="460" r:id="rId47"/>
    <p:sldId id="471" r:id="rId48"/>
    <p:sldId id="462" r:id="rId49"/>
    <p:sldId id="463" r:id="rId50"/>
    <p:sldId id="464" r:id="rId51"/>
    <p:sldId id="465" r:id="rId52"/>
    <p:sldId id="467" r:id="rId53"/>
    <p:sldId id="468" r:id="rId54"/>
    <p:sldId id="469" r:id="rId55"/>
    <p:sldId id="466" r:id="rId56"/>
    <p:sldId id="472" r:id="rId57"/>
    <p:sldId id="473" r:id="rId58"/>
    <p:sldId id="474" r:id="rId59"/>
    <p:sldId id="259" r:id="rId60"/>
    <p:sldId id="475" r:id="rId61"/>
    <p:sldId id="258" r:id="rId62"/>
    <p:sldId id="476" r:id="rId63"/>
  </p:sldIdLst>
  <p:sldSz cx="9144000" cy="6858000" type="screen4x3"/>
  <p:notesSz cx="6888163" cy="10021888"/>
  <p:defaultTextStyle>
    <a:defPPr>
      <a:defRPr lang="nl-NL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8" autoAdjust="0"/>
    <p:restoredTop sz="94634" autoAdjust="0"/>
  </p:normalViewPr>
  <p:slideViewPr>
    <p:cSldViewPr>
      <p:cViewPr varScale="1">
        <p:scale>
          <a:sx n="106" d="100"/>
          <a:sy n="106" d="100"/>
        </p:scale>
        <p:origin x="8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FDA6177-9320-4082-B79E-5B13A08F5C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CA045BE-1313-488F-8D46-68857EC502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B3C856E1-15B2-44F9-93D7-3F3D7218BCA2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9B7BE5-26C9-43AE-86C0-06607AD9C6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FC2E12-5BCB-49CA-823B-F7ABF8622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7D56843-902F-4BC3-BD54-162CEDDF3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28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805D358-98E6-4909-B111-C6F739EF17FA}" type="datetimeFigureOut">
              <a:rPr lang="nl-NL" smtClean="0"/>
              <a:t>5-1-2020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4C37579-2178-4531-8069-8162B19D34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606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76F-27DA-4BDC-8897-2AEC8BFBD1F7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692F-35E9-407D-9035-378A1EE4B162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2CC-FBD0-45CD-998E-B2E87743B939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3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276F-27DA-4BDC-8897-2AEC8BFBD1F7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28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BCDC-68EA-46C2-B7C9-CC964EC0F112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33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C29F-0EC2-4D44-B5C3-6737D4CF37A8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23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8431-6BB7-4D5E-9167-DE34DD864FCC}" type="datetime1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2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4877-B1D5-4DAE-8FD9-B21B2A9C0364}" type="datetime1">
              <a:rPr lang="nl-NL" smtClean="0"/>
              <a:t>5-1-2020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4330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707E-3404-4189-9733-488AFAE6A7C2}" type="datetime1">
              <a:rPr lang="nl-NL" smtClean="0"/>
              <a:t>5-1-2020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861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48A-D102-4E7E-899B-E85CAEDA27C4}" type="datetime1">
              <a:rPr lang="nl-NL" smtClean="0"/>
              <a:t>5-1-2020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3380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9C17D-9C34-4028-81F9-2E2991126778}" type="datetime1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17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BCDC-68EA-46C2-B7C9-CC964EC0F112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7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6989-86A3-47AD-9B27-419FE513571B}" type="datetime1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29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2692F-35E9-407D-9035-378A1EE4B162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70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2CC-FBD0-45CD-998E-B2E87743B939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186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FE3E72-E422-4F10-ADEF-F0E18FC3FC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C52D37-FF1C-45A6-818D-220E4317F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64DE10-4CA9-4F5C-99B2-D8B2E63C1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39464-0E11-4F9F-9B5B-5A9FFD2652C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33136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1B015-BA06-4217-BD77-15001D2B5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9ED015-B019-4A0C-9159-56F82E10AC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5390AF-40F8-4BDB-A836-2D4B152FCD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20A4E-1470-4970-9E4C-5D38987C5D1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60459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45C65E-1B0C-4476-A223-172F5178F0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94BE07-43F3-4B28-8709-D578E1FF4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2D3995-A66C-4CA5-8411-42A9A73EC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FBD2-8745-4EF0-9CF9-C9C6391224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3373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9A1A5-7DC5-464C-BAE9-50170D2BF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4570B7-1672-43A4-AE1C-131ACA2940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B3084A-6213-4E6E-B9EE-EF7C7CE0E4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62A9-6CAC-4D3B-BE3E-6A71755099A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3626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18A7AF-9282-4784-83D8-F49A695C6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D53683-81EB-4B05-BF60-E9C49F4DE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D86032A-10B9-47C1-AD35-6D08C11A6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0E652-56F2-4489-86B9-00498B9974B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4954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1C7653-01F8-469A-9234-3EAB6173F2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4B1E3B-159B-42D5-8B54-0D841232D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2276CB-8C2F-4FC8-A066-2ACE51147B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F571E-C759-4E1D-9192-2CFA3472C81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30679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A919FB0-0503-471B-86C0-315CB5A3F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80B0FE-2D1F-49FA-A7B1-DA68C48E7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37D15A-15CE-4073-8329-05154DE48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3839A-D887-4A32-B031-F866300F996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4623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7C29F-0EC2-4D44-B5C3-6737D4CF37A8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4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9BD03-CFF2-4323-8073-6B4292670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1E7E3-F381-4DA4-B301-ECD98EFB8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A251-6B4B-4649-9917-11EBDABF1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25B23-3F10-4470-9D3E-F7F6C0F4A5E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3546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333E0F-A1EC-4175-895D-3C244CEC1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3D5352-C3FD-4134-8BAB-8DA65D55D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1B6F1-A559-4D9A-8C33-28EA31E13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D21D-1A47-4B3D-BD2F-68237E0024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402393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38612D-D25D-4B94-A701-7240EE3A9E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A007CB-5449-4600-9340-72E0730CFA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AE9C5F-7F45-47D0-B8AF-7D3B63D8F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E4B88-EC4F-4A8D-A217-6499D9BE84B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15943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44B174-23C7-41C6-A87F-EE2D5873D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8FCF7B-EFE9-4947-9700-05A59180E4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21FE1B-BC5B-4B4E-9C19-3A1633B9F9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15964-94CB-47E3-9CBA-A70EE60ACA6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74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B8431-6BB7-4D5E-9167-DE34DD864FCC}" type="datetime1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5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24877-B1D5-4DAE-8FD9-B21B2A9C0364}" type="datetime1">
              <a:rPr lang="nl-NL" smtClean="0"/>
              <a:t>5-1-2020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5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C707E-3404-4189-9733-488AFAE6A7C2}" type="datetime1">
              <a:rPr lang="nl-NL" smtClean="0"/>
              <a:t>5-1-2020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4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B48A-D102-4E7E-899B-E85CAEDA27C4}" type="datetime1">
              <a:rPr lang="nl-NL" smtClean="0"/>
              <a:t>5-1-2020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2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9C17D-9C34-4028-81F9-2E2991126778}" type="datetime1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F6989-86A3-47AD-9B27-419FE513571B}" type="datetime1">
              <a:rPr lang="nl-NL" smtClean="0"/>
              <a:t>5-1-2020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4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A96F-28E2-4D0E-85F2-27D31BC7145E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7A96F-28E2-4D0E-85F2-27D31BC7145E}" type="datetime1">
              <a:rPr lang="nl-NL" smtClean="0"/>
              <a:t>5-1-2020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585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545972-B85E-49EB-853D-932CB0022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te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8CE97E9-2322-4C3E-B239-6AE4EDF8CD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189DBB-6272-4E2E-8E45-EBE7D781A1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A343935-D5ED-4D09-B1AA-5D1316DE0B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7CE007-B85D-40B6-9600-E9DD43379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0F3A12-DEC2-4EA9-9B20-2E432EB585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4088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hyperlink" Target="http://en.wikipedia.org/wiki/File:Flag_of_Egypt.sv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hyperlink" Target="http://nl.wikipedia.org/wiki/Bestand:Flag_of_Lebanon.sv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hyperlink" Target="http://nl.wikipedia.org/wiki/Bestand:Flag_of_Lebanon.sv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://nl.wikipedia.org/wiki/Bestand:Flag_of_Jordan.sv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://nl.wikipedia.org/wiki/Bestand:Flag_of_Israel.sv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hyperlink" Target="http://nl.wikipedia.org/wiki/Bestand:Flag_of_Israel.sv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hyperlink" Target="http://nl.wikipedia.org/wiki/Bestand:Flag_of_Palestine.svg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788A36B-87A6-41F5-A8A9-C9D3826CF823}"/>
              </a:ext>
            </a:extLst>
          </p:cNvPr>
          <p:cNvSpPr txBox="1"/>
          <p:nvPr/>
        </p:nvSpPr>
        <p:spPr>
          <a:xfrm>
            <a:off x="7020272" y="6221452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>
                <a:latin typeface="Verdana" pitchFamily="34" charset="0"/>
                <a:ea typeface="Verdana" pitchFamily="34" charset="0"/>
                <a:cs typeface="Verdana" pitchFamily="34" charset="0"/>
              </a:rPr>
              <a:t>5 januari 2020</a:t>
            </a:r>
            <a:br>
              <a:rPr lang="nl-NL" sz="20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>
                <a:latin typeface="Verdana" pitchFamily="34" charset="0"/>
                <a:ea typeface="Verdana" pitchFamily="34" charset="0"/>
                <a:cs typeface="Verdana" pitchFamily="34" charset="0"/>
              </a:rPr>
              <a:t>Urk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9E7D6E-3A01-438B-B478-0DF2D529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10316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004CDFA-AC55-434A-A536-38DFFAFDABD1}"/>
              </a:ext>
            </a:extLst>
          </p:cNvPr>
          <p:cNvSpPr/>
          <p:nvPr/>
        </p:nvSpPr>
        <p:spPr>
          <a:xfrm>
            <a:off x="2463249" y="2299641"/>
            <a:ext cx="42175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het komende </a:t>
            </a:r>
            <a:br>
              <a:rPr lang="nl-NL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nl-NL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decennium...</a:t>
            </a:r>
          </a:p>
        </p:txBody>
      </p:sp>
    </p:spTree>
    <p:extLst>
      <p:ext uri="{BB962C8B-B14F-4D97-AF65-F5344CB8AC3E}">
        <p14:creationId xmlns:p14="http://schemas.microsoft.com/office/powerpoint/2010/main" val="165438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relatief lange periode...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afhankelijk van het perspectief</a:t>
            </a:r>
          </a:p>
        </p:txBody>
      </p:sp>
    </p:spTree>
    <p:extLst>
      <p:ext uri="{BB962C8B-B14F-4D97-AF65-F5344CB8AC3E}">
        <p14:creationId xmlns:p14="http://schemas.microsoft.com/office/powerpoint/2010/main" val="183527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relatief lange periode...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afhankelijk van het perspectief</a:t>
            </a:r>
          </a:p>
          <a:p>
            <a:endParaRPr lang="nl-NL" sz="2400">
              <a:latin typeface="Segoe Print" panose="02000600000000000000" pitchFamily="2" charset="0"/>
              <a:ea typeface="Verdana" pitchFamily="34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waar staan we wanneer (Bijbels) uitzoomen?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C9AA43-61FA-40A7-A16F-8FAF4F24615A}"/>
              </a:ext>
            </a:extLst>
          </p:cNvPr>
          <p:cNvSpPr txBox="1"/>
          <p:nvPr/>
        </p:nvSpPr>
        <p:spPr>
          <a:xfrm>
            <a:off x="2818251" y="312730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>
                <a:latin typeface="Verdana" pitchFamily="34" charset="0"/>
                <a:ea typeface="Verdana" pitchFamily="34" charset="0"/>
                <a:cs typeface="Verdana" pitchFamily="34" charset="0"/>
              </a:rPr>
              <a:t>2020 -2030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E1B213C-0228-4EA6-A4AC-BC2EEE8C8046}"/>
              </a:ext>
            </a:extLst>
          </p:cNvPr>
          <p:cNvSpPr/>
          <p:nvPr/>
        </p:nvSpPr>
        <p:spPr>
          <a:xfrm>
            <a:off x="2890259" y="2140401"/>
            <a:ext cx="2520280" cy="2507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90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DA5F2B4-0BA6-416A-8F77-4D0A2C279345}"/>
              </a:ext>
            </a:extLst>
          </p:cNvPr>
          <p:cNvCxnSpPr/>
          <p:nvPr/>
        </p:nvCxnSpPr>
        <p:spPr>
          <a:xfrm>
            <a:off x="5086503" y="4279776"/>
            <a:ext cx="1008112" cy="864096"/>
          </a:xfrm>
          <a:prstGeom prst="line">
            <a:avLst/>
          </a:prstGeom>
          <a:ln w="184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6448DE0C-BCE2-43CD-9EEB-13B4CE1D496C}"/>
              </a:ext>
            </a:extLst>
          </p:cNvPr>
          <p:cNvSpPr txBox="1"/>
          <p:nvPr/>
        </p:nvSpPr>
        <p:spPr>
          <a:xfrm>
            <a:off x="3790359" y="357189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72738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relatief lange periode...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afhankelijk van het perspectief</a:t>
            </a:r>
          </a:p>
          <a:p>
            <a:endParaRPr lang="nl-NL" sz="2400">
              <a:latin typeface="Segoe Print" panose="02000600000000000000" pitchFamily="2" charset="0"/>
              <a:ea typeface="Verdana" pitchFamily="34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waar staan we wanneer (Bijbels) uitzoomen?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C9AA43-61FA-40A7-A16F-8FAF4F24615A}"/>
              </a:ext>
            </a:extLst>
          </p:cNvPr>
          <p:cNvSpPr txBox="1"/>
          <p:nvPr/>
        </p:nvSpPr>
        <p:spPr>
          <a:xfrm>
            <a:off x="2818251" y="312730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800" b="1">
                <a:latin typeface="Verdana" pitchFamily="34" charset="0"/>
                <a:ea typeface="Verdana" pitchFamily="34" charset="0"/>
                <a:cs typeface="Verdana" pitchFamily="34" charset="0"/>
              </a:rPr>
              <a:t>2020 -2030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E1B213C-0228-4EA6-A4AC-BC2EEE8C8046}"/>
              </a:ext>
            </a:extLst>
          </p:cNvPr>
          <p:cNvSpPr/>
          <p:nvPr/>
        </p:nvSpPr>
        <p:spPr>
          <a:xfrm>
            <a:off x="2890259" y="2140401"/>
            <a:ext cx="2520280" cy="2507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90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DA5F2B4-0BA6-416A-8F77-4D0A2C279345}"/>
              </a:ext>
            </a:extLst>
          </p:cNvPr>
          <p:cNvCxnSpPr/>
          <p:nvPr/>
        </p:nvCxnSpPr>
        <p:spPr>
          <a:xfrm>
            <a:off x="5086503" y="4279776"/>
            <a:ext cx="1008112" cy="864096"/>
          </a:xfrm>
          <a:prstGeom prst="line">
            <a:avLst/>
          </a:prstGeom>
          <a:ln w="184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6448DE0C-BCE2-43CD-9EEB-13B4CE1D496C}"/>
              </a:ext>
            </a:extLst>
          </p:cNvPr>
          <p:cNvSpPr txBox="1"/>
          <p:nvPr/>
        </p:nvSpPr>
        <p:spPr>
          <a:xfrm>
            <a:off x="3790359" y="357189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813115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relatief lange periode...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afhankelijk van het perspectief</a:t>
            </a:r>
          </a:p>
          <a:p>
            <a:endParaRPr lang="nl-NL" sz="2400">
              <a:latin typeface="Segoe Print" panose="02000600000000000000" pitchFamily="2" charset="0"/>
              <a:ea typeface="Verdana" pitchFamily="34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waar staan we wanneer (Bijbels) uitzoomen?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C9AA43-61FA-40A7-A16F-8FAF4F24615A}"/>
              </a:ext>
            </a:extLst>
          </p:cNvPr>
          <p:cNvSpPr txBox="1"/>
          <p:nvPr/>
        </p:nvSpPr>
        <p:spPr>
          <a:xfrm>
            <a:off x="2818251" y="3127306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b="1">
                <a:latin typeface="Verdana" pitchFamily="34" charset="0"/>
                <a:ea typeface="Verdana" pitchFamily="34" charset="0"/>
                <a:cs typeface="Verdana" pitchFamily="34" charset="0"/>
              </a:rPr>
              <a:t>2020 -2030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E1B213C-0228-4EA6-A4AC-BC2EEE8C8046}"/>
              </a:ext>
            </a:extLst>
          </p:cNvPr>
          <p:cNvSpPr/>
          <p:nvPr/>
        </p:nvSpPr>
        <p:spPr>
          <a:xfrm>
            <a:off x="2890259" y="2140401"/>
            <a:ext cx="2520280" cy="2507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90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DA5F2B4-0BA6-416A-8F77-4D0A2C279345}"/>
              </a:ext>
            </a:extLst>
          </p:cNvPr>
          <p:cNvCxnSpPr/>
          <p:nvPr/>
        </p:nvCxnSpPr>
        <p:spPr>
          <a:xfrm>
            <a:off x="5086503" y="4279776"/>
            <a:ext cx="1008112" cy="864096"/>
          </a:xfrm>
          <a:prstGeom prst="line">
            <a:avLst/>
          </a:prstGeom>
          <a:ln w="184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6448DE0C-BCE2-43CD-9EEB-13B4CE1D496C}"/>
              </a:ext>
            </a:extLst>
          </p:cNvPr>
          <p:cNvSpPr txBox="1"/>
          <p:nvPr/>
        </p:nvSpPr>
        <p:spPr>
          <a:xfrm>
            <a:off x="3790359" y="357189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76050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relatief lange periode...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afhankelijk van het perspectief</a:t>
            </a:r>
          </a:p>
          <a:p>
            <a:endParaRPr lang="nl-NL" sz="2400">
              <a:latin typeface="Segoe Print" panose="02000600000000000000" pitchFamily="2" charset="0"/>
              <a:ea typeface="Verdana" pitchFamily="34" charset="0"/>
              <a:cs typeface="MV Boli" panose="0200050003020009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waar staan we wanneer (Bijbels) uitzoomen?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BC9AA43-61FA-40A7-A16F-8FAF4F24615A}"/>
              </a:ext>
            </a:extLst>
          </p:cNvPr>
          <p:cNvSpPr txBox="1"/>
          <p:nvPr/>
        </p:nvSpPr>
        <p:spPr>
          <a:xfrm>
            <a:off x="2818251" y="3127306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00" b="1">
                <a:latin typeface="Verdana" pitchFamily="34" charset="0"/>
                <a:ea typeface="Verdana" pitchFamily="34" charset="0"/>
                <a:cs typeface="Verdana" pitchFamily="34" charset="0"/>
              </a:rPr>
              <a:t>2020 -2030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E1B213C-0228-4EA6-A4AC-BC2EEE8C8046}"/>
              </a:ext>
            </a:extLst>
          </p:cNvPr>
          <p:cNvSpPr/>
          <p:nvPr/>
        </p:nvSpPr>
        <p:spPr>
          <a:xfrm>
            <a:off x="2890259" y="2140401"/>
            <a:ext cx="2520280" cy="250742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900"/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0DA5F2B4-0BA6-416A-8F77-4D0A2C279345}"/>
              </a:ext>
            </a:extLst>
          </p:cNvPr>
          <p:cNvCxnSpPr/>
          <p:nvPr/>
        </p:nvCxnSpPr>
        <p:spPr>
          <a:xfrm>
            <a:off x="5086503" y="4279776"/>
            <a:ext cx="1008112" cy="864096"/>
          </a:xfrm>
          <a:prstGeom prst="line">
            <a:avLst/>
          </a:prstGeom>
          <a:ln w="184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>
            <a:extLst>
              <a:ext uri="{FF2B5EF4-FFF2-40B4-BE49-F238E27FC236}">
                <a16:creationId xmlns:a16="http://schemas.microsoft.com/office/drawing/2014/main" id="{6448DE0C-BCE2-43CD-9EEB-13B4CE1D496C}"/>
              </a:ext>
            </a:extLst>
          </p:cNvPr>
          <p:cNvSpPr txBox="1"/>
          <p:nvPr/>
        </p:nvSpPr>
        <p:spPr>
          <a:xfrm>
            <a:off x="3790359" y="357189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1292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ervan uitgaande dat Christus opstond en ten hemelvoer in 30 AD;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2DCF5E0-EB52-474F-A712-50AC51D527D3}"/>
              </a:ext>
            </a:extLst>
          </p:cNvPr>
          <p:cNvCxnSpPr>
            <a:cxnSpLocks/>
          </p:cNvCxnSpPr>
          <p:nvPr/>
        </p:nvCxnSpPr>
        <p:spPr>
          <a:xfrm>
            <a:off x="899592" y="4365104"/>
            <a:ext cx="3600400" cy="0"/>
          </a:xfrm>
          <a:prstGeom prst="line">
            <a:avLst/>
          </a:prstGeom>
          <a:ln w="508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C65ECC4-084E-48B5-B3B7-CD199180497E}"/>
              </a:ext>
            </a:extLst>
          </p:cNvPr>
          <p:cNvCxnSpPr>
            <a:cxnSpLocks/>
          </p:cNvCxnSpPr>
          <p:nvPr/>
        </p:nvCxnSpPr>
        <p:spPr>
          <a:xfrm>
            <a:off x="4499992" y="4365104"/>
            <a:ext cx="3600400" cy="0"/>
          </a:xfrm>
          <a:prstGeom prst="line">
            <a:avLst/>
          </a:prstGeom>
          <a:ln w="508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2426099-0702-49B6-BD47-21FD884BB943}"/>
              </a:ext>
            </a:extLst>
          </p:cNvPr>
          <p:cNvSpPr txBox="1"/>
          <p:nvPr/>
        </p:nvSpPr>
        <p:spPr>
          <a:xfrm rot="18938060">
            <a:off x="190763" y="4646024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30AD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CD5F0D-0E57-425A-A801-4B1C7B6F6E3B}"/>
              </a:ext>
            </a:extLst>
          </p:cNvPr>
          <p:cNvSpPr/>
          <p:nvPr/>
        </p:nvSpPr>
        <p:spPr>
          <a:xfrm>
            <a:off x="621873" y="389999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†</a:t>
            </a:r>
            <a:endParaRPr lang="nl-NL"/>
          </a:p>
        </p:txBody>
      </p:sp>
      <p:sp>
        <p:nvSpPr>
          <p:cNvPr id="9" name="Pijl: gebogen 8">
            <a:extLst>
              <a:ext uri="{FF2B5EF4-FFF2-40B4-BE49-F238E27FC236}">
                <a16:creationId xmlns:a16="http://schemas.microsoft.com/office/drawing/2014/main" id="{97854BCA-C510-4171-92D5-783BB55AED6D}"/>
              </a:ext>
            </a:extLst>
          </p:cNvPr>
          <p:cNvSpPr/>
          <p:nvPr/>
        </p:nvSpPr>
        <p:spPr>
          <a:xfrm rot="16200000" flipV="1">
            <a:off x="894713" y="3894333"/>
            <a:ext cx="327135" cy="317376"/>
          </a:xfrm>
          <a:prstGeom prst="ben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8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ervan uitgaande dat Christus opstond en ten hemelvoer in 30 AD;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dan is 2030 AD een mijlpaal die twee millennia afsluit;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2DCF5E0-EB52-474F-A712-50AC51D527D3}"/>
              </a:ext>
            </a:extLst>
          </p:cNvPr>
          <p:cNvCxnSpPr>
            <a:cxnSpLocks/>
          </p:cNvCxnSpPr>
          <p:nvPr/>
        </p:nvCxnSpPr>
        <p:spPr>
          <a:xfrm>
            <a:off x="899592" y="4365104"/>
            <a:ext cx="3600400" cy="0"/>
          </a:xfrm>
          <a:prstGeom prst="line">
            <a:avLst/>
          </a:prstGeom>
          <a:ln w="508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C65ECC4-084E-48B5-B3B7-CD199180497E}"/>
              </a:ext>
            </a:extLst>
          </p:cNvPr>
          <p:cNvCxnSpPr>
            <a:cxnSpLocks/>
          </p:cNvCxnSpPr>
          <p:nvPr/>
        </p:nvCxnSpPr>
        <p:spPr>
          <a:xfrm>
            <a:off x="4499992" y="4365104"/>
            <a:ext cx="3600400" cy="0"/>
          </a:xfrm>
          <a:prstGeom prst="line">
            <a:avLst/>
          </a:prstGeom>
          <a:ln w="508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2426099-0702-49B6-BD47-21FD884BB943}"/>
              </a:ext>
            </a:extLst>
          </p:cNvPr>
          <p:cNvSpPr txBox="1"/>
          <p:nvPr/>
        </p:nvSpPr>
        <p:spPr>
          <a:xfrm rot="18938060">
            <a:off x="190763" y="4646024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30AD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CD5F0D-0E57-425A-A801-4B1C7B6F6E3B}"/>
              </a:ext>
            </a:extLst>
          </p:cNvPr>
          <p:cNvSpPr/>
          <p:nvPr/>
        </p:nvSpPr>
        <p:spPr>
          <a:xfrm>
            <a:off x="621873" y="389999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†</a:t>
            </a:r>
            <a:endParaRPr lang="nl-NL"/>
          </a:p>
        </p:txBody>
      </p:sp>
      <p:sp>
        <p:nvSpPr>
          <p:cNvPr id="9" name="Pijl: gebogen 8">
            <a:extLst>
              <a:ext uri="{FF2B5EF4-FFF2-40B4-BE49-F238E27FC236}">
                <a16:creationId xmlns:a16="http://schemas.microsoft.com/office/drawing/2014/main" id="{97854BCA-C510-4171-92D5-783BB55AED6D}"/>
              </a:ext>
            </a:extLst>
          </p:cNvPr>
          <p:cNvSpPr/>
          <p:nvPr/>
        </p:nvSpPr>
        <p:spPr>
          <a:xfrm rot="16200000" flipV="1">
            <a:off x="894713" y="3894333"/>
            <a:ext cx="327135" cy="317376"/>
          </a:xfrm>
          <a:prstGeom prst="ben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820F7A-8B07-4C8A-BE97-560C8C450E1D}"/>
              </a:ext>
            </a:extLst>
          </p:cNvPr>
          <p:cNvSpPr txBox="1"/>
          <p:nvPr/>
        </p:nvSpPr>
        <p:spPr>
          <a:xfrm rot="18938060">
            <a:off x="7034937" y="4758832"/>
            <a:ext cx="138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2030AD</a:t>
            </a:r>
          </a:p>
        </p:txBody>
      </p:sp>
      <p:sp>
        <p:nvSpPr>
          <p:cNvPr id="3" name="Linkeraccolade 2">
            <a:extLst>
              <a:ext uri="{FF2B5EF4-FFF2-40B4-BE49-F238E27FC236}">
                <a16:creationId xmlns:a16="http://schemas.microsoft.com/office/drawing/2014/main" id="{47B2D192-F66D-41D4-8015-4DC4046AD485}"/>
              </a:ext>
            </a:extLst>
          </p:cNvPr>
          <p:cNvSpPr/>
          <p:nvPr/>
        </p:nvSpPr>
        <p:spPr>
          <a:xfrm rot="5400000">
            <a:off x="4399038" y="96436"/>
            <a:ext cx="261851" cy="71967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10BEE14-DE77-4680-BF29-2A876C5A9B7A}"/>
              </a:ext>
            </a:extLst>
          </p:cNvPr>
          <p:cNvSpPr txBox="1"/>
          <p:nvPr/>
        </p:nvSpPr>
        <p:spPr>
          <a:xfrm>
            <a:off x="3851920" y="3179782"/>
            <a:ext cx="162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2000 jaar</a:t>
            </a:r>
          </a:p>
        </p:txBody>
      </p:sp>
    </p:spTree>
    <p:extLst>
      <p:ext uri="{BB962C8B-B14F-4D97-AF65-F5344CB8AC3E}">
        <p14:creationId xmlns:p14="http://schemas.microsoft.com/office/powerpoint/2010/main" val="600026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6E21165-5A1A-4986-ACAB-15567CEB8108}"/>
              </a:ext>
            </a:extLst>
          </p:cNvPr>
          <p:cNvSpPr txBox="1"/>
          <p:nvPr/>
        </p:nvSpPr>
        <p:spPr>
          <a:xfrm>
            <a:off x="683568" y="0"/>
            <a:ext cx="8460432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2020 - 2030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ervan uitgaande dat Christus opstond en ten hemelvoer in 30 AD;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bg1">
                    <a:lumMod val="65000"/>
                  </a:schemeClr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dan is 2030 AD een mijlpaal die twee millennia afsluit;</a:t>
            </a:r>
          </a:p>
          <a:p>
            <a:pPr marL="891540" lvl="1" indent="-342900">
              <a:buFont typeface="Wingdings" panose="05000000000000000000" pitchFamily="2" charset="2"/>
              <a:buChar char="§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en het decennium 2020-2030 dus het laatste decennium van deze twee millennia.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32DCF5E0-EB52-474F-A712-50AC51D527D3}"/>
              </a:ext>
            </a:extLst>
          </p:cNvPr>
          <p:cNvCxnSpPr>
            <a:cxnSpLocks/>
          </p:cNvCxnSpPr>
          <p:nvPr/>
        </p:nvCxnSpPr>
        <p:spPr>
          <a:xfrm>
            <a:off x="899592" y="4365104"/>
            <a:ext cx="3600400" cy="0"/>
          </a:xfrm>
          <a:prstGeom prst="line">
            <a:avLst/>
          </a:prstGeom>
          <a:ln w="508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C65ECC4-084E-48B5-B3B7-CD199180497E}"/>
              </a:ext>
            </a:extLst>
          </p:cNvPr>
          <p:cNvCxnSpPr>
            <a:cxnSpLocks/>
          </p:cNvCxnSpPr>
          <p:nvPr/>
        </p:nvCxnSpPr>
        <p:spPr>
          <a:xfrm>
            <a:off x="4499992" y="4365104"/>
            <a:ext cx="3600400" cy="0"/>
          </a:xfrm>
          <a:prstGeom prst="line">
            <a:avLst/>
          </a:prstGeom>
          <a:ln w="50800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2426099-0702-49B6-BD47-21FD884BB943}"/>
              </a:ext>
            </a:extLst>
          </p:cNvPr>
          <p:cNvSpPr txBox="1"/>
          <p:nvPr/>
        </p:nvSpPr>
        <p:spPr>
          <a:xfrm rot="18938060">
            <a:off x="190763" y="4646024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30AD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2CD5F0D-0E57-425A-A801-4B1C7B6F6E3B}"/>
              </a:ext>
            </a:extLst>
          </p:cNvPr>
          <p:cNvSpPr/>
          <p:nvPr/>
        </p:nvSpPr>
        <p:spPr>
          <a:xfrm>
            <a:off x="621873" y="3899991"/>
            <a:ext cx="380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†</a:t>
            </a:r>
            <a:endParaRPr lang="nl-NL"/>
          </a:p>
        </p:txBody>
      </p:sp>
      <p:sp>
        <p:nvSpPr>
          <p:cNvPr id="9" name="Pijl: gebogen 8">
            <a:extLst>
              <a:ext uri="{FF2B5EF4-FFF2-40B4-BE49-F238E27FC236}">
                <a16:creationId xmlns:a16="http://schemas.microsoft.com/office/drawing/2014/main" id="{97854BCA-C510-4171-92D5-783BB55AED6D}"/>
              </a:ext>
            </a:extLst>
          </p:cNvPr>
          <p:cNvSpPr/>
          <p:nvPr/>
        </p:nvSpPr>
        <p:spPr>
          <a:xfrm rot="16200000" flipV="1">
            <a:off x="894713" y="3894333"/>
            <a:ext cx="327135" cy="317376"/>
          </a:xfrm>
          <a:prstGeom prst="ben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8820F7A-8B07-4C8A-BE97-560C8C450E1D}"/>
              </a:ext>
            </a:extLst>
          </p:cNvPr>
          <p:cNvSpPr txBox="1"/>
          <p:nvPr/>
        </p:nvSpPr>
        <p:spPr>
          <a:xfrm rot="18938060">
            <a:off x="7034937" y="4758832"/>
            <a:ext cx="138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2030AD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18B5411A-4864-4A67-BED8-834350982322}"/>
              </a:ext>
            </a:extLst>
          </p:cNvPr>
          <p:cNvCxnSpPr/>
          <p:nvPr/>
        </p:nvCxnSpPr>
        <p:spPr>
          <a:xfrm>
            <a:off x="8028384" y="4260153"/>
            <a:ext cx="0" cy="72008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keraccolade 10">
            <a:extLst>
              <a:ext uri="{FF2B5EF4-FFF2-40B4-BE49-F238E27FC236}">
                <a16:creationId xmlns:a16="http://schemas.microsoft.com/office/drawing/2014/main" id="{C2A3DC6B-C6EB-4B7A-9EA7-D7D60AC891D0}"/>
              </a:ext>
            </a:extLst>
          </p:cNvPr>
          <p:cNvSpPr/>
          <p:nvPr/>
        </p:nvSpPr>
        <p:spPr>
          <a:xfrm rot="5400000">
            <a:off x="4399038" y="96436"/>
            <a:ext cx="261851" cy="71967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4CAAD1C4-CF5B-45BF-B39F-6304AB33E092}"/>
              </a:ext>
            </a:extLst>
          </p:cNvPr>
          <p:cNvSpPr txBox="1"/>
          <p:nvPr/>
        </p:nvSpPr>
        <p:spPr>
          <a:xfrm>
            <a:off x="3851920" y="3179782"/>
            <a:ext cx="1627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2000 jaar</a:t>
            </a:r>
          </a:p>
        </p:txBody>
      </p:sp>
    </p:spTree>
    <p:extLst>
      <p:ext uri="{BB962C8B-B14F-4D97-AF65-F5344CB8AC3E}">
        <p14:creationId xmlns:p14="http://schemas.microsoft.com/office/powerpoint/2010/main" val="19254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3765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6515" y="0"/>
            <a:ext cx="877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millennia = 60 eeuwen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60 minuten</a:t>
            </a:r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4301970" y="1943835"/>
            <a:ext cx="45005" cy="1665186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al 10"/>
          <p:cNvSpPr/>
          <p:nvPr/>
        </p:nvSpPr>
        <p:spPr>
          <a:xfrm>
            <a:off x="2861810" y="2168860"/>
            <a:ext cx="2925325" cy="2925325"/>
          </a:xfrm>
          <a:prstGeom prst="ellipse">
            <a:avLst/>
          </a:prstGeom>
          <a:noFill/>
          <a:ln w="47625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192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47" y="198884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6515" y="0"/>
            <a:ext cx="8775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millennia = 60 eeuwen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minuut = 100 jaar 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2 x 50 jaar (&gt; jubeljaren)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4549497" y="2618910"/>
            <a:ext cx="45005" cy="1665186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4549497" y="2663915"/>
            <a:ext cx="180020" cy="1620182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hoek 8"/>
          <p:cNvSpPr/>
          <p:nvPr/>
        </p:nvSpPr>
        <p:spPr>
          <a:xfrm>
            <a:off x="4605221" y="2047531"/>
            <a:ext cx="178531" cy="17853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94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8D2FD403-2DBC-4FC6-B7DA-A6DF7C540DC3}"/>
              </a:ext>
            </a:extLst>
          </p:cNvPr>
          <p:cNvSpPr/>
          <p:nvPr/>
        </p:nvSpPr>
        <p:spPr>
          <a:xfrm>
            <a:off x="1835696" y="1628800"/>
            <a:ext cx="3550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naar opwekking 770 </a:t>
            </a:r>
          </a:p>
          <a:p>
            <a:pPr marL="548640" marR="0" lvl="1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Ik zal er zijn</a:t>
            </a:r>
          </a:p>
        </p:txBody>
      </p:sp>
    </p:spTree>
    <p:extLst>
      <p:ext uri="{BB962C8B-B14F-4D97-AF65-F5344CB8AC3E}">
        <p14:creationId xmlns:p14="http://schemas.microsoft.com/office/powerpoint/2010/main" val="944385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47" y="198884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0"/>
            <a:ext cx="8775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millennia = 60 eeuwen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minuten = 500 jaar</a:t>
            </a:r>
            <a:b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= 10 jubeljaren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 flipV="1">
            <a:off x="4549497" y="2618910"/>
            <a:ext cx="45005" cy="1665186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 flipV="1">
            <a:off x="4549497" y="2843935"/>
            <a:ext cx="810090" cy="1440162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jl: rechts 2">
            <a:extLst>
              <a:ext uri="{FF2B5EF4-FFF2-40B4-BE49-F238E27FC236}">
                <a16:creationId xmlns:a16="http://schemas.microsoft.com/office/drawing/2014/main" id="{FA84BAC7-B54C-4540-A6EE-6A7BE7CDD475}"/>
              </a:ext>
            </a:extLst>
          </p:cNvPr>
          <p:cNvSpPr/>
          <p:nvPr/>
        </p:nvSpPr>
        <p:spPr>
          <a:xfrm rot="900098">
            <a:off x="4810526" y="2713722"/>
            <a:ext cx="288032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1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247" y="198884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06515" y="0"/>
            <a:ext cx="8775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 millennia = 60 eeuwen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minuten = 500 jaar 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= 10 jubeljaren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00C6BB5B-98D6-4795-AC86-CD9FB1E33FBC}"/>
              </a:ext>
            </a:extLst>
          </p:cNvPr>
          <p:cNvSpPr txBox="1"/>
          <p:nvPr/>
        </p:nvSpPr>
        <p:spPr>
          <a:xfrm rot="18826110">
            <a:off x="4866781" y="2708063"/>
            <a:ext cx="91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5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35ECCD-7E46-43EB-BA89-6459C6F5D8F0}"/>
              </a:ext>
            </a:extLst>
          </p:cNvPr>
          <p:cNvSpPr txBox="1"/>
          <p:nvPr/>
        </p:nvSpPr>
        <p:spPr>
          <a:xfrm rot="19938941">
            <a:off x="5251819" y="3402413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10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9D9A41B-D955-471D-9946-A5B3E2D760A9}"/>
              </a:ext>
            </a:extLst>
          </p:cNvPr>
          <p:cNvSpPr txBox="1"/>
          <p:nvPr/>
        </p:nvSpPr>
        <p:spPr>
          <a:xfrm>
            <a:off x="5476736" y="4081462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15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33ED0AD-F0EB-41B8-B139-357F23DFF39E}"/>
              </a:ext>
            </a:extLst>
          </p:cNvPr>
          <p:cNvSpPr txBox="1"/>
          <p:nvPr/>
        </p:nvSpPr>
        <p:spPr>
          <a:xfrm rot="1743487">
            <a:off x="5221172" y="4805403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C66E23D-66B9-4611-8ADC-0975E8E94256}"/>
              </a:ext>
            </a:extLst>
          </p:cNvPr>
          <p:cNvSpPr txBox="1"/>
          <p:nvPr/>
        </p:nvSpPr>
        <p:spPr>
          <a:xfrm rot="3323887">
            <a:off x="4685295" y="5211362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25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26445A2-7260-40DB-912C-28A182F941D5}"/>
              </a:ext>
            </a:extLst>
          </p:cNvPr>
          <p:cNvSpPr txBox="1"/>
          <p:nvPr/>
        </p:nvSpPr>
        <p:spPr>
          <a:xfrm rot="5400000">
            <a:off x="4037155" y="5339704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30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D17E6FA-53A9-42D3-8E49-32348D0988B9}"/>
              </a:ext>
            </a:extLst>
          </p:cNvPr>
          <p:cNvSpPr txBox="1"/>
          <p:nvPr/>
        </p:nvSpPr>
        <p:spPr>
          <a:xfrm rot="18093484">
            <a:off x="3586162" y="5030526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35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B44A9AE6-B290-4C14-995A-5D2895D3030B}"/>
              </a:ext>
            </a:extLst>
          </p:cNvPr>
          <p:cNvSpPr txBox="1"/>
          <p:nvPr/>
        </p:nvSpPr>
        <p:spPr>
          <a:xfrm rot="19216892">
            <a:off x="3038880" y="4561735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40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5F84D1F2-CC40-40FA-B25D-AB69155D01DF}"/>
              </a:ext>
            </a:extLst>
          </p:cNvPr>
          <p:cNvSpPr txBox="1"/>
          <p:nvPr/>
        </p:nvSpPr>
        <p:spPr>
          <a:xfrm>
            <a:off x="2902039" y="4047479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45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5636418-A55B-4089-A4A1-6A01656702DB}"/>
              </a:ext>
            </a:extLst>
          </p:cNvPr>
          <p:cNvSpPr txBox="1"/>
          <p:nvPr/>
        </p:nvSpPr>
        <p:spPr>
          <a:xfrm rot="3825440">
            <a:off x="3612231" y="3026722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55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FD53DB5-1309-488B-997D-238AA4DC7388}"/>
              </a:ext>
            </a:extLst>
          </p:cNvPr>
          <p:cNvSpPr txBox="1"/>
          <p:nvPr/>
        </p:nvSpPr>
        <p:spPr>
          <a:xfrm rot="1857841">
            <a:off x="3169395" y="3506664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50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EBB5CF9-5F17-49C1-8B65-091F6DB25403}"/>
              </a:ext>
            </a:extLst>
          </p:cNvPr>
          <p:cNvSpPr txBox="1"/>
          <p:nvPr/>
        </p:nvSpPr>
        <p:spPr>
          <a:xfrm rot="5400000">
            <a:off x="4049000" y="2909608"/>
            <a:ext cx="98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60</a:t>
            </a:r>
            <a:r>
              <a:rPr lang="nl-NL" sz="2000">
                <a:solidFill>
                  <a:srgbClr val="FF0000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3780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79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98630"/>
            <a:ext cx="8775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AH: creatie Adam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" name="Rechte verbindingslijn 3"/>
          <p:cNvCxnSpPr/>
          <p:nvPr/>
        </p:nvCxnSpPr>
        <p:spPr>
          <a:xfrm flipV="1">
            <a:off x="2531029" y="1898830"/>
            <a:ext cx="45005" cy="1665186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ijntoelichting 1 (rand en accentlijn) 4"/>
          <p:cNvSpPr/>
          <p:nvPr/>
        </p:nvSpPr>
        <p:spPr>
          <a:xfrm>
            <a:off x="3161100" y="773705"/>
            <a:ext cx="1260140" cy="450050"/>
          </a:xfrm>
          <a:prstGeom prst="accentBorderCallout1">
            <a:avLst>
              <a:gd name="adj1" fmla="val 18750"/>
              <a:gd name="adj2" fmla="val -8333"/>
              <a:gd name="adj3" fmla="val 117777"/>
              <a:gd name="adj4" fmla="val -456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 AH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81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98630"/>
            <a:ext cx="8775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1651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 – begin zondvloed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" name="Rechte verbindingslijn 15"/>
          <p:cNvCxnSpPr/>
          <p:nvPr/>
        </p:nvCxnSpPr>
        <p:spPr>
          <a:xfrm>
            <a:off x="2502849" y="3591635"/>
            <a:ext cx="1710190" cy="152400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oog 2"/>
          <p:cNvSpPr/>
          <p:nvPr/>
        </p:nvSpPr>
        <p:spPr>
          <a:xfrm>
            <a:off x="1152699" y="1943835"/>
            <a:ext cx="2925325" cy="3375375"/>
          </a:xfrm>
          <a:prstGeom prst="arc">
            <a:avLst/>
          </a:prstGeom>
          <a:ln w="34925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2502849" y="1943836"/>
            <a:ext cx="45005" cy="1665184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jntoelichting 1 (rand en accentlijn) 12"/>
          <p:cNvSpPr/>
          <p:nvPr/>
        </p:nvSpPr>
        <p:spPr>
          <a:xfrm>
            <a:off x="5436096" y="3885438"/>
            <a:ext cx="1350150" cy="450050"/>
          </a:xfrm>
          <a:prstGeom prst="accentBorderCallout1">
            <a:avLst>
              <a:gd name="adj1" fmla="val 18750"/>
              <a:gd name="adj2" fmla="val -8333"/>
              <a:gd name="adj3" fmla="val -26304"/>
              <a:gd name="adj4" fmla="val -453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1651 AH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36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98630"/>
            <a:ext cx="8775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AH: Noach sterft; geboorte Abram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2501770" y="3546630"/>
            <a:ext cx="1485165" cy="782470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2501770" y="3519010"/>
            <a:ext cx="1710190" cy="225025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jntoelichting 1 (rand en accentlijn) 12"/>
          <p:cNvSpPr/>
          <p:nvPr/>
        </p:nvSpPr>
        <p:spPr>
          <a:xfrm>
            <a:off x="5067055" y="4149080"/>
            <a:ext cx="1350150" cy="450050"/>
          </a:xfrm>
          <a:prstGeom prst="accentBorderCallout1">
            <a:avLst>
              <a:gd name="adj1" fmla="val 18750"/>
              <a:gd name="adj2" fmla="val -8333"/>
              <a:gd name="adj3" fmla="val 117777"/>
              <a:gd name="adj4" fmla="val -4561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2000 AH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D8D15E99-9BE7-4D7E-AD15-C3A21B67B953}"/>
              </a:ext>
            </a:extLst>
          </p:cNvPr>
          <p:cNvSpPr/>
          <p:nvPr/>
        </p:nvSpPr>
        <p:spPr>
          <a:xfrm rot="6620923">
            <a:off x="3864243" y="3928556"/>
            <a:ext cx="288032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9081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98630"/>
            <a:ext cx="8775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2500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AH: uittocht Egypte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2" name="Rechte verbindingslijn 21"/>
          <p:cNvCxnSpPr/>
          <p:nvPr/>
        </p:nvCxnSpPr>
        <p:spPr>
          <a:xfrm>
            <a:off x="2501770" y="3564015"/>
            <a:ext cx="855095" cy="1440160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501770" y="3546630"/>
            <a:ext cx="1485165" cy="78247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jntoelichting 1 (rand en accentlijn) 9"/>
          <p:cNvSpPr/>
          <p:nvPr/>
        </p:nvSpPr>
        <p:spPr>
          <a:xfrm>
            <a:off x="4932040" y="5724255"/>
            <a:ext cx="1350150" cy="450050"/>
          </a:xfrm>
          <a:prstGeom prst="accentBorderCallout1">
            <a:avLst>
              <a:gd name="adj1" fmla="val 18750"/>
              <a:gd name="adj2" fmla="val -8333"/>
              <a:gd name="adj3" fmla="val -53737"/>
              <a:gd name="adj4" fmla="val -957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2500 AH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C8AAEDFD-B2E5-40E5-9E38-1D944B70E8EF}"/>
              </a:ext>
            </a:extLst>
          </p:cNvPr>
          <p:cNvSpPr/>
          <p:nvPr/>
        </p:nvSpPr>
        <p:spPr>
          <a:xfrm rot="7816935">
            <a:off x="3522428" y="4558626"/>
            <a:ext cx="288032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857AD2C-C7C4-48E2-B56C-470989EFE8DE}"/>
              </a:ext>
            </a:extLst>
          </p:cNvPr>
          <p:cNvSpPr txBox="1"/>
          <p:nvPr/>
        </p:nvSpPr>
        <p:spPr>
          <a:xfrm>
            <a:off x="4842822" y="1268760"/>
            <a:ext cx="4167464" cy="230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Abram was 100 jaar bij geboorte Izaak (Gen.21:5);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400 jaar later uittocht uit Egypte (Gen.21:5).</a:t>
            </a:r>
          </a:p>
        </p:txBody>
      </p:sp>
    </p:spTree>
    <p:extLst>
      <p:ext uri="{BB962C8B-B14F-4D97-AF65-F5344CB8AC3E}">
        <p14:creationId xmlns:p14="http://schemas.microsoft.com/office/powerpoint/2010/main" val="26797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2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98630"/>
            <a:ext cx="877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AH: bouw tempel </a:t>
            </a:r>
            <a:b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paleis Salomo voltooid  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2511902" y="3519010"/>
            <a:ext cx="45005" cy="1620180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2511902" y="3564015"/>
            <a:ext cx="855095" cy="144016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jntoelichting 1 (rand en accentlijn) 8"/>
          <p:cNvSpPr/>
          <p:nvPr/>
        </p:nvSpPr>
        <p:spPr>
          <a:xfrm>
            <a:off x="3321992" y="6129300"/>
            <a:ext cx="1350150" cy="450050"/>
          </a:xfrm>
          <a:prstGeom prst="accentBorderCallout1">
            <a:avLst>
              <a:gd name="adj1" fmla="val 18750"/>
              <a:gd name="adj2" fmla="val -8333"/>
              <a:gd name="adj3" fmla="val -74847"/>
              <a:gd name="adj4" fmla="val -596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3000 AH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02E70D12-7D54-447D-876C-DADC9E302F97}"/>
              </a:ext>
            </a:extLst>
          </p:cNvPr>
          <p:cNvSpPr/>
          <p:nvPr/>
        </p:nvSpPr>
        <p:spPr>
          <a:xfrm rot="10086712">
            <a:off x="2795433" y="4911538"/>
            <a:ext cx="288032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89D354D-99D0-4A44-A1D3-FA7F5D36593C}"/>
              </a:ext>
            </a:extLst>
          </p:cNvPr>
          <p:cNvSpPr txBox="1"/>
          <p:nvPr/>
        </p:nvSpPr>
        <p:spPr>
          <a:xfrm>
            <a:off x="4879217" y="1979839"/>
            <a:ext cx="4167464" cy="30469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Salomo start bouw tempel 480 jaar na de uittocht (1Kon.6:1);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 jaar later is zowel  de tempel als het paleis voltooid (2Kron.8:1).</a:t>
            </a:r>
          </a:p>
        </p:txBody>
      </p:sp>
    </p:spTree>
    <p:extLst>
      <p:ext uri="{BB962C8B-B14F-4D97-AF65-F5344CB8AC3E}">
        <p14:creationId xmlns:p14="http://schemas.microsoft.com/office/powerpoint/2010/main" val="36273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51520" y="98630"/>
            <a:ext cx="8775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3500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AH: herbouw Jeruzalem </a:t>
            </a:r>
            <a:b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&amp; begin van 70 jaarweken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7" name="Rechte verbindingslijn 26"/>
          <p:cNvCxnSpPr/>
          <p:nvPr/>
        </p:nvCxnSpPr>
        <p:spPr>
          <a:xfrm flipH="1">
            <a:off x="5814138" y="3519010"/>
            <a:ext cx="720081" cy="1350150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6534218" y="3519010"/>
            <a:ext cx="45005" cy="162018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Lijntoelichting 1 (rand en accentlijn) 3"/>
          <p:cNvSpPr/>
          <p:nvPr/>
        </p:nvSpPr>
        <p:spPr>
          <a:xfrm>
            <a:off x="6084168" y="6129300"/>
            <a:ext cx="1305145" cy="450050"/>
          </a:xfrm>
          <a:prstGeom prst="accentBorderCallout1">
            <a:avLst>
              <a:gd name="adj1" fmla="val 18750"/>
              <a:gd name="adj2" fmla="val -8333"/>
              <a:gd name="adj3" fmla="val -130258"/>
              <a:gd name="adj4" fmla="val -4925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3500 AH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Pijl: rechts 7">
            <a:extLst>
              <a:ext uri="{FF2B5EF4-FFF2-40B4-BE49-F238E27FC236}">
                <a16:creationId xmlns:a16="http://schemas.microsoft.com/office/drawing/2014/main" id="{027878C9-4CA3-47F9-9347-D64778C47BD8}"/>
              </a:ext>
            </a:extLst>
          </p:cNvPr>
          <p:cNvSpPr/>
          <p:nvPr/>
        </p:nvSpPr>
        <p:spPr>
          <a:xfrm rot="11903065">
            <a:off x="6048740" y="4812700"/>
            <a:ext cx="288032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4C4E78F-E009-4EAB-B210-52DCA335BFD7}"/>
              </a:ext>
            </a:extLst>
          </p:cNvPr>
          <p:cNvSpPr txBox="1"/>
          <p:nvPr/>
        </p:nvSpPr>
        <p:spPr>
          <a:xfrm>
            <a:off x="71500" y="1516429"/>
            <a:ext cx="4167464" cy="45243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regeerperioden van koningen gerekend in volle jaren;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jaar van troonwisseling moet worden bijgeteld;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totaal: 430 jaar tot aan verwoesting Jeruzalem (Ezech.4:5);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Jeruzalem 70 jaar verwoest (2Kron.36:21).</a:t>
            </a:r>
          </a:p>
        </p:txBody>
      </p:sp>
    </p:spTree>
    <p:extLst>
      <p:ext uri="{BB962C8B-B14F-4D97-AF65-F5344CB8AC3E}">
        <p14:creationId xmlns:p14="http://schemas.microsoft.com/office/powerpoint/2010/main" val="18541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6506" y="98630"/>
            <a:ext cx="891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4000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AH: einde 70 jaarweken 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Jeruzalem verwerpt Evangelie (†Stefanus)</a:t>
            </a:r>
            <a:endParaRPr lang="nl-NL" sz="30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0" name="Rechte verbindingslijn 29"/>
          <p:cNvCxnSpPr/>
          <p:nvPr/>
        </p:nvCxnSpPr>
        <p:spPr>
          <a:xfrm flipH="1">
            <a:off x="5139063" y="3519010"/>
            <a:ext cx="1395157" cy="810090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5814138" y="3519010"/>
            <a:ext cx="720081" cy="1350150"/>
          </a:xfrm>
          <a:prstGeom prst="line">
            <a:avLst/>
          </a:prstGeom>
          <a:ln w="6350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jntoelichting 1 (rand en accentlijn) 13"/>
          <p:cNvSpPr/>
          <p:nvPr/>
        </p:nvSpPr>
        <p:spPr>
          <a:xfrm>
            <a:off x="4148953" y="5814265"/>
            <a:ext cx="1305145" cy="450050"/>
          </a:xfrm>
          <a:prstGeom prst="accentBorderCallout1">
            <a:avLst>
              <a:gd name="adj1" fmla="val 18750"/>
              <a:gd name="adj2" fmla="val -8333"/>
              <a:gd name="adj3" fmla="val -259552"/>
              <a:gd name="adj4" fmla="val 3718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nl-NL" sz="200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4000 AH</a:t>
            </a:r>
            <a:endParaRPr lang="nl-NL" sz="20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8DD11EFB-6F0F-4E8A-B0D7-6969297BFA77}"/>
              </a:ext>
            </a:extLst>
          </p:cNvPr>
          <p:cNvSpPr/>
          <p:nvPr/>
        </p:nvSpPr>
        <p:spPr>
          <a:xfrm rot="12889135">
            <a:off x="5348581" y="4440239"/>
            <a:ext cx="288032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33B5EFF-6E57-4979-8500-9B3DAE46AAA3}"/>
              </a:ext>
            </a:extLst>
          </p:cNvPr>
          <p:cNvSpPr txBox="1"/>
          <p:nvPr/>
        </p:nvSpPr>
        <p:spPr>
          <a:xfrm>
            <a:off x="71500" y="1516429"/>
            <a:ext cx="4167464" cy="26776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70 jaarweken (= 10 cycli van jubeljaren) vanaf herbouw Jeruzalem tot de Messias die verbond laatste jaarweek bevestigd - Daniël 9</a:t>
            </a:r>
          </a:p>
        </p:txBody>
      </p:sp>
    </p:spTree>
    <p:extLst>
      <p:ext uri="{BB962C8B-B14F-4D97-AF65-F5344CB8AC3E}">
        <p14:creationId xmlns:p14="http://schemas.microsoft.com/office/powerpoint/2010/main" val="331320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6506" y="986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4000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AH = 33/34 AD</a:t>
            </a:r>
          </a:p>
        </p:txBody>
      </p:sp>
      <p:cxnSp>
        <p:nvCxnSpPr>
          <p:cNvPr id="30" name="Rechte verbindingslijn 29"/>
          <p:cNvCxnSpPr/>
          <p:nvPr/>
        </p:nvCxnSpPr>
        <p:spPr>
          <a:xfrm flipH="1">
            <a:off x="5139063" y="3519010"/>
            <a:ext cx="1395157" cy="810090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A0B83FBD-4B8B-483B-86B5-0593381D803C}"/>
              </a:ext>
            </a:extLst>
          </p:cNvPr>
          <p:cNvSpPr txBox="1"/>
          <p:nvPr/>
        </p:nvSpPr>
        <p:spPr>
          <a:xfrm>
            <a:off x="71500" y="1516429"/>
            <a:ext cx="4167464" cy="26776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Messias sterft halverwege laatste jaarweek = </a:t>
            </a:r>
            <a:r>
              <a:rPr lang="nl-NL" sz="2400" b="1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30 AD</a:t>
            </a: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3,5 jaar later sterft Stefanus - 33 AD;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jubeljaar na de laatste jaarweek: 33/34 AD.</a:t>
            </a:r>
          </a:p>
        </p:txBody>
      </p:sp>
    </p:spTree>
    <p:extLst>
      <p:ext uri="{BB962C8B-B14F-4D97-AF65-F5344CB8AC3E}">
        <p14:creationId xmlns:p14="http://schemas.microsoft.com/office/powerpoint/2010/main" val="110253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263669-A6B4-4590-BA22-5F9633859DA8}"/>
              </a:ext>
            </a:extLst>
          </p:cNvPr>
          <p:cNvSpPr txBox="1"/>
          <p:nvPr/>
        </p:nvSpPr>
        <p:spPr>
          <a:xfrm>
            <a:off x="251520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Hoe wonderlijk mooi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is uw eeuwige Naam.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Verborgen aanwezig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deelt U mijn bestaan.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Waar ik ben, bent U: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wat een kostbaar geheim.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Uw naam is ‘Ik ben’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en ‘Ik zal er zijn’.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6C2539-0261-47D8-AC74-6AFE0084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47" y="4149080"/>
            <a:ext cx="3516866" cy="261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C462BEB-2045-421E-BD60-28D096738AE3}"/>
              </a:ext>
            </a:extLst>
          </p:cNvPr>
          <p:cNvSpPr txBox="1"/>
          <p:nvPr/>
        </p:nvSpPr>
        <p:spPr>
          <a:xfrm>
            <a:off x="251520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nl-NL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2 3 * 4 *</a:t>
            </a:r>
          </a:p>
        </p:txBody>
      </p:sp>
    </p:spTree>
    <p:extLst>
      <p:ext uri="{BB962C8B-B14F-4D97-AF65-F5344CB8AC3E}">
        <p14:creationId xmlns:p14="http://schemas.microsoft.com/office/powerpoint/2010/main" val="2851790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98630"/>
            <a:ext cx="661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34 AD 	   	= 4000 AH</a:t>
            </a:r>
          </a:p>
          <a:p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januari 2020 AD = 5986 AH </a:t>
            </a:r>
          </a:p>
        </p:txBody>
      </p:sp>
      <p:cxnSp>
        <p:nvCxnSpPr>
          <p:cNvPr id="5" name="Rechte verbindingslijn 4"/>
          <p:cNvCxnSpPr/>
          <p:nvPr/>
        </p:nvCxnSpPr>
        <p:spPr>
          <a:xfrm flipH="1" flipV="1">
            <a:off x="6489213" y="1943835"/>
            <a:ext cx="45005" cy="1620181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489213" y="1313765"/>
            <a:ext cx="0" cy="18002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76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411760" y="98630"/>
            <a:ext cx="6615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6000 AH = 2033/2034 AD</a:t>
            </a:r>
          </a:p>
        </p:txBody>
      </p:sp>
      <p:cxnSp>
        <p:nvCxnSpPr>
          <p:cNvPr id="5" name="Rechte verbindingslijn 4"/>
          <p:cNvCxnSpPr/>
          <p:nvPr/>
        </p:nvCxnSpPr>
        <p:spPr>
          <a:xfrm flipV="1">
            <a:off x="6534218" y="1898830"/>
            <a:ext cx="45005" cy="1665186"/>
          </a:xfrm>
          <a:prstGeom prst="line">
            <a:avLst/>
          </a:prstGeom>
          <a:ln w="635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054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3765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6506" y="98630"/>
            <a:ext cx="891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3x 2000 jaar:</a:t>
            </a:r>
          </a:p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creatie Adam – geboorte Abram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96925" y="1853825"/>
            <a:ext cx="2160240" cy="261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al 10"/>
          <p:cNvSpPr/>
          <p:nvPr/>
        </p:nvSpPr>
        <p:spPr>
          <a:xfrm>
            <a:off x="4121950" y="3429000"/>
            <a:ext cx="405045" cy="3600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4828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3765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6506" y="98630"/>
            <a:ext cx="891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3x 2000 jaar:</a:t>
            </a:r>
          </a:p>
          <a:p>
            <a:pPr algn="ctr"/>
            <a:r>
              <a:rPr lang="nl-NL" sz="3000" b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</a:t>
            </a:r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geboorte Abram tot dood Stefanus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8516" flipH="1">
            <a:off x="3230887" y="3151962"/>
            <a:ext cx="2171002" cy="261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4121950" y="3429000"/>
            <a:ext cx="405045" cy="3600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4436985" y="3789040"/>
            <a:ext cx="675075" cy="121513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6" idx="4"/>
          </p:cNvCxnSpPr>
          <p:nvPr/>
        </p:nvCxnSpPr>
        <p:spPr>
          <a:xfrm flipH="1">
            <a:off x="4301970" y="3789040"/>
            <a:ext cx="22503" cy="13501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3581890" y="3789040"/>
            <a:ext cx="630070" cy="11251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>
            <a:off x="4526995" y="3699030"/>
            <a:ext cx="1215135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flipH="1">
            <a:off x="2996825" y="3699030"/>
            <a:ext cx="1125125" cy="675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ipartbest.com/cliparts/dMT/LqL/dMTLqLj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13765"/>
            <a:ext cx="4545505" cy="455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16506" y="98630"/>
            <a:ext cx="89109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3x 2000 jaar:</a:t>
            </a:r>
          </a:p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verwerping Jeruzalem – begin 7e Millennium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771" y="1853825"/>
            <a:ext cx="2147662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al 4"/>
          <p:cNvSpPr/>
          <p:nvPr/>
        </p:nvSpPr>
        <p:spPr>
          <a:xfrm>
            <a:off x="4121950" y="3429000"/>
            <a:ext cx="405045" cy="36004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5367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9DF157D-55DA-4B51-923E-2BE910C57FFF}"/>
              </a:ext>
            </a:extLst>
          </p:cNvPr>
          <p:cNvSpPr/>
          <p:nvPr/>
        </p:nvSpPr>
        <p:spPr>
          <a:xfrm>
            <a:off x="1595582" y="2967335"/>
            <a:ext cx="595284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2. nog ontbrekende </a:t>
            </a:r>
            <a:br>
              <a:rPr lang="nl-NL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nl-NL" sz="54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'schaakstukken' </a:t>
            </a:r>
            <a:endParaRPr lang="nl-NL" sz="54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12FD54-1AD9-4A6A-8250-24132DE95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6632"/>
            <a:ext cx="4524375" cy="29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154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laatste eeuw 'op de kaart gezet'...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CA2673-7397-4D65-928A-9BC0409E36DF}"/>
              </a:ext>
            </a:extLst>
          </p:cNvPr>
          <p:cNvSpPr txBox="1"/>
          <p:nvPr/>
        </p:nvSpPr>
        <p:spPr>
          <a:xfrm>
            <a:off x="1187624" y="4365104"/>
            <a:ext cx="1296144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EGYPTE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1922</a:t>
            </a:r>
          </a:p>
        </p:txBody>
      </p:sp>
      <p:pic>
        <p:nvPicPr>
          <p:cNvPr id="5" name="Picture 5" descr="Flag of Egypt">
            <a:hlinkClick r:id="rId4" tooltip="Flag of Egypt"/>
            <a:extLst>
              <a:ext uri="{FF2B5EF4-FFF2-40B4-BE49-F238E27FC236}">
                <a16:creationId xmlns:a16="http://schemas.microsoft.com/office/drawing/2014/main" id="{C68A5E61-32FD-44A0-8B43-07BB2B72D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61048"/>
            <a:ext cx="576064" cy="3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60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laatste eeuw 'op de kaart gezet'...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CA2673-7397-4D65-928A-9BC0409E36DF}"/>
              </a:ext>
            </a:extLst>
          </p:cNvPr>
          <p:cNvSpPr txBox="1"/>
          <p:nvPr/>
        </p:nvSpPr>
        <p:spPr>
          <a:xfrm>
            <a:off x="2843808" y="3108787"/>
            <a:ext cx="151216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LIBANON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1943</a:t>
            </a:r>
          </a:p>
        </p:txBody>
      </p:sp>
      <p:pic>
        <p:nvPicPr>
          <p:cNvPr id="5" name="Picture 7" descr="Vlag van Libanon">
            <a:hlinkClick r:id="rId4" tooltip="Vlag van Libanon"/>
            <a:extLst>
              <a:ext uri="{FF2B5EF4-FFF2-40B4-BE49-F238E27FC236}">
                <a16:creationId xmlns:a16="http://schemas.microsoft.com/office/drawing/2014/main" id="{CE33EAFE-F293-4D07-88F4-ED8D867F0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88401"/>
            <a:ext cx="648072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35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laatste eeuw 'op de kaart gezet'...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CA2673-7397-4D65-928A-9BC0409E36DF}"/>
              </a:ext>
            </a:extLst>
          </p:cNvPr>
          <p:cNvSpPr txBox="1"/>
          <p:nvPr/>
        </p:nvSpPr>
        <p:spPr>
          <a:xfrm>
            <a:off x="3551320" y="2564904"/>
            <a:ext cx="10801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SYRIË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1946</a:t>
            </a:r>
          </a:p>
        </p:txBody>
      </p:sp>
      <p:pic>
        <p:nvPicPr>
          <p:cNvPr id="5" name="Picture 7" descr="Vlag van Libanon">
            <a:hlinkClick r:id="rId4" tooltip="Vlag van Libanon"/>
            <a:extLst>
              <a:ext uri="{FF2B5EF4-FFF2-40B4-BE49-F238E27FC236}">
                <a16:creationId xmlns:a16="http://schemas.microsoft.com/office/drawing/2014/main" id="{836FB2CA-9B77-4AD9-8874-FC1112B38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047222"/>
            <a:ext cx="644016" cy="42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03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laatste eeuw 'op de kaart gezet'...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CA2673-7397-4D65-928A-9BC0409E36DF}"/>
              </a:ext>
            </a:extLst>
          </p:cNvPr>
          <p:cNvSpPr txBox="1"/>
          <p:nvPr/>
        </p:nvSpPr>
        <p:spPr>
          <a:xfrm>
            <a:off x="2843808" y="3108787"/>
            <a:ext cx="2664296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JORDANIË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&gt; Amman/Ammon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1946</a:t>
            </a:r>
          </a:p>
        </p:txBody>
      </p:sp>
      <p:pic>
        <p:nvPicPr>
          <p:cNvPr id="5" name="Picture 8" descr="Vlag van Jordanië">
            <a:hlinkClick r:id="rId4" tooltip="Vlag van Jordanië"/>
            <a:extLst>
              <a:ext uri="{FF2B5EF4-FFF2-40B4-BE49-F238E27FC236}">
                <a16:creationId xmlns:a16="http://schemas.microsoft.com/office/drawing/2014/main" id="{62775F61-6709-4B4F-B2B2-CE97BCF27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7589"/>
            <a:ext cx="765720" cy="38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76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263669-A6B4-4590-BA22-5F9633859DA8}"/>
              </a:ext>
            </a:extLst>
          </p:cNvPr>
          <p:cNvSpPr txBox="1"/>
          <p:nvPr/>
        </p:nvSpPr>
        <p:spPr>
          <a:xfrm>
            <a:off x="251520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Een boog in de wolken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als teken van trouw,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staat boven mijn leven,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zegt: Ik ben bij jou!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In tijden van vreugde,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maar ook van verdriet,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ben ik bij U veilig,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 die mij ziet.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1A49FA9-932E-4EB0-AF51-8CA601C7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47" y="4149080"/>
            <a:ext cx="3516866" cy="261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C125B2E-78E5-4A49-ABA5-56D617AEF46F}"/>
              </a:ext>
            </a:extLst>
          </p:cNvPr>
          <p:cNvSpPr txBox="1"/>
          <p:nvPr/>
        </p:nvSpPr>
        <p:spPr>
          <a:xfrm>
            <a:off x="251520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1 </a:t>
            </a:r>
            <a:r>
              <a:rPr kumimoji="0" lang="nl-NL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3 * 4 *</a:t>
            </a:r>
          </a:p>
        </p:txBody>
      </p:sp>
    </p:spTree>
    <p:extLst>
      <p:ext uri="{BB962C8B-B14F-4D97-AF65-F5344CB8AC3E}">
        <p14:creationId xmlns:p14="http://schemas.microsoft.com/office/powerpoint/2010/main" val="11298427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laatste eeuw 'op de kaart gezet'...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CA2673-7397-4D65-928A-9BC0409E36DF}"/>
              </a:ext>
            </a:extLst>
          </p:cNvPr>
          <p:cNvSpPr txBox="1"/>
          <p:nvPr/>
        </p:nvSpPr>
        <p:spPr>
          <a:xfrm>
            <a:off x="2771800" y="3717032"/>
            <a:ext cx="122413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ISRAËL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1948</a:t>
            </a:r>
          </a:p>
        </p:txBody>
      </p:sp>
      <p:pic>
        <p:nvPicPr>
          <p:cNvPr id="5" name="Picture 6" descr="Vlag van Israël">
            <a:hlinkClick r:id="rId4" tooltip="Vlag van Israël"/>
            <a:extLst>
              <a:ext uri="{FF2B5EF4-FFF2-40B4-BE49-F238E27FC236}">
                <a16:creationId xmlns:a16="http://schemas.microsoft.com/office/drawing/2014/main" id="{DCFB29DB-245D-4DB6-B975-CE5289FDF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684164" cy="4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509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laatste eeuw 'op de kaart gezet'...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CA2673-7397-4D65-928A-9BC0409E36DF}"/>
              </a:ext>
            </a:extLst>
          </p:cNvPr>
          <p:cNvSpPr txBox="1"/>
          <p:nvPr/>
        </p:nvSpPr>
        <p:spPr>
          <a:xfrm>
            <a:off x="2771800" y="3717032"/>
            <a:ext cx="1872208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JERUZALEM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1967</a:t>
            </a:r>
          </a:p>
        </p:txBody>
      </p:sp>
      <p:pic>
        <p:nvPicPr>
          <p:cNvPr id="5" name="Picture 6" descr="Vlag van Israël">
            <a:hlinkClick r:id="rId4" tooltip="Vlag van Israël"/>
            <a:extLst>
              <a:ext uri="{FF2B5EF4-FFF2-40B4-BE49-F238E27FC236}">
                <a16:creationId xmlns:a16="http://schemas.microsoft.com/office/drawing/2014/main" id="{9AB3A8D4-6D17-487A-A3B1-A7EE2F27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07301"/>
            <a:ext cx="684164" cy="49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6860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laatste eeuw 'op de kaart gezet'...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72C99A6-C3F9-4F1B-921F-95274D0476DB}"/>
              </a:ext>
            </a:extLst>
          </p:cNvPr>
          <p:cNvSpPr txBox="1"/>
          <p:nvPr/>
        </p:nvSpPr>
        <p:spPr>
          <a:xfrm>
            <a:off x="2267744" y="3717032"/>
            <a:ext cx="1728192" cy="72008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PALESTINA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1988</a:t>
            </a:r>
          </a:p>
        </p:txBody>
      </p:sp>
      <p:pic>
        <p:nvPicPr>
          <p:cNvPr id="6" name="Picture 12" descr="125px-Flag_of_Palestine">
            <a:hlinkClick r:id="rId4" tooltip="Flag of Palestine.svg"/>
            <a:extLst>
              <a:ext uri="{FF2B5EF4-FFF2-40B4-BE49-F238E27FC236}">
                <a16:creationId xmlns:a16="http://schemas.microsoft.com/office/drawing/2014/main" id="{10CCCCDD-8695-4606-B4D2-DA42D8227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85723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061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DAF23F61-5FE3-4820-A83A-6E4D1FB6CBCB}"/>
              </a:ext>
            </a:extLst>
          </p:cNvPr>
          <p:cNvSpPr/>
          <p:nvPr/>
        </p:nvSpPr>
        <p:spPr>
          <a:xfrm>
            <a:off x="1917784" y="2967335"/>
            <a:ext cx="5308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nog ontbrekend...</a:t>
            </a:r>
          </a:p>
        </p:txBody>
      </p:sp>
    </p:spTree>
    <p:extLst>
      <p:ext uri="{BB962C8B-B14F-4D97-AF65-F5344CB8AC3E}">
        <p14:creationId xmlns:p14="http://schemas.microsoft.com/office/powerpoint/2010/main" val="1035211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binnenkort...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2E3C6-DBDD-401C-8970-F9EC8CDBCB8C}"/>
              </a:ext>
            </a:extLst>
          </p:cNvPr>
          <p:cNvSpPr txBox="1"/>
          <p:nvPr/>
        </p:nvSpPr>
        <p:spPr>
          <a:xfrm>
            <a:off x="2915816" y="4581128"/>
            <a:ext cx="108012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EDOM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309805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64037D4-FB67-4D0B-9B50-2AC6E690B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2297"/>
            <a:ext cx="7104762" cy="6666667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5D28684-9F7C-43B3-B23D-1C1E78B04058}"/>
              </a:ext>
            </a:extLst>
          </p:cNvPr>
          <p:cNvSpPr txBox="1"/>
          <p:nvPr/>
        </p:nvSpPr>
        <p:spPr>
          <a:xfrm>
            <a:off x="3419872" y="5301208"/>
            <a:ext cx="11081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EDOM</a:t>
            </a:r>
          </a:p>
        </p:txBody>
      </p:sp>
      <p:sp>
        <p:nvSpPr>
          <p:cNvPr id="4" name="Ster: 5 punten 3">
            <a:extLst>
              <a:ext uri="{FF2B5EF4-FFF2-40B4-BE49-F238E27FC236}">
                <a16:creationId xmlns:a16="http://schemas.microsoft.com/office/drawing/2014/main" id="{DEF7556B-270F-43BE-AC4A-BBFA777857EE}"/>
              </a:ext>
            </a:extLst>
          </p:cNvPr>
          <p:cNvSpPr/>
          <p:nvPr/>
        </p:nvSpPr>
        <p:spPr>
          <a:xfrm>
            <a:off x="2843808" y="3933056"/>
            <a:ext cx="332044" cy="288032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70D3BAD-56F7-4D7C-8BD7-30CE2F9A7F4E}"/>
              </a:ext>
            </a:extLst>
          </p:cNvPr>
          <p:cNvSpPr txBox="1"/>
          <p:nvPr/>
        </p:nvSpPr>
        <p:spPr>
          <a:xfrm>
            <a:off x="3001822" y="3558090"/>
            <a:ext cx="3017838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Teman (Petra, Bozra)</a:t>
            </a:r>
          </a:p>
        </p:txBody>
      </p:sp>
      <p:sp>
        <p:nvSpPr>
          <p:cNvPr id="6" name="Ster: 5 punten 5">
            <a:extLst>
              <a:ext uri="{FF2B5EF4-FFF2-40B4-BE49-F238E27FC236}">
                <a16:creationId xmlns:a16="http://schemas.microsoft.com/office/drawing/2014/main" id="{026B6B56-33E3-4273-A977-CDB3C8E7F31B}"/>
              </a:ext>
            </a:extLst>
          </p:cNvPr>
          <p:cNvSpPr/>
          <p:nvPr/>
        </p:nvSpPr>
        <p:spPr>
          <a:xfrm>
            <a:off x="4960036" y="6373210"/>
            <a:ext cx="332044" cy="288032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A41676-D180-45B0-B61D-FC827E6F7119}"/>
              </a:ext>
            </a:extLst>
          </p:cNvPr>
          <p:cNvSpPr txBox="1"/>
          <p:nvPr/>
        </p:nvSpPr>
        <p:spPr>
          <a:xfrm>
            <a:off x="5287480" y="5701318"/>
            <a:ext cx="247828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Dedan</a:t>
            </a:r>
            <a:b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</a:br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Arabisch: Al-ʿUla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96A5230-615B-4FD9-8D2D-480297A9EF8A}"/>
              </a:ext>
            </a:extLst>
          </p:cNvPr>
          <p:cNvSpPr/>
          <p:nvPr/>
        </p:nvSpPr>
        <p:spPr>
          <a:xfrm>
            <a:off x="1688080" y="631217"/>
            <a:ext cx="7104762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Ezechiël 25</a:t>
            </a:r>
          </a:p>
          <a:p>
            <a:pPr lvl="1"/>
            <a:r>
              <a:rPr lang="nl-NL" sz="2400" baseline="30000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13</a:t>
            </a:r>
            <a:r>
              <a:rPr lang="nl-NL" sz="2400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 ... daarom, zo zegt de Heer JAHWEH: Ik strek mijn hand uit tegen </a:t>
            </a:r>
            <a:r>
              <a:rPr lang="nl-NL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EDOM</a:t>
            </a:r>
            <a:r>
              <a:rPr lang="nl-NL" sz="2400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 en zal er mens en dier uitroeien; Ik zal het tot een puinhoop maken </a:t>
            </a:r>
            <a:r>
              <a:rPr lang="nl-NL" sz="24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van </a:t>
            </a:r>
            <a:r>
              <a:rPr lang="nl-NL" sz="2400" b="1" u="sng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TEMAN AF TOT DEDAN</a:t>
            </a:r>
            <a:r>
              <a:rPr lang="nl-NL" sz="24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 toe</a:t>
            </a:r>
            <a:r>
              <a:rPr lang="nl-NL" sz="2400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0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BE3C0439-8C7A-4A71-BAA0-7240B19D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6" y="0"/>
            <a:ext cx="7910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241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9814376-5E94-483C-8EA1-5FD6778FF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2"/>
            <a:ext cx="9070128" cy="392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56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D5063E-12EB-44B1-9DB2-1209019E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16"/>
            <a:ext cx="9119530" cy="394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136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F761A32-3D9F-4F98-A066-15EE4B627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093137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32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263669-A6B4-4590-BA22-5F9633859DA8}"/>
              </a:ext>
            </a:extLst>
          </p:cNvPr>
          <p:cNvSpPr txBox="1"/>
          <p:nvPr/>
        </p:nvSpPr>
        <p:spPr>
          <a:xfrm>
            <a:off x="251520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 toekomst is zeker,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ja eindeloos goed.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Als ik eens zal opstaan,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en U dan ontmoet: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dan droogt U mijn tranen,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 noemt zelfs mijn naam.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 blijft bij mij Jezus,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laat mij niet gaan.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835B613-B247-4D16-B0BB-683EC3F6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47" y="4149080"/>
            <a:ext cx="3516866" cy="261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D1E44328-3EA9-4D12-8BFC-60AF0E63C122}"/>
              </a:ext>
            </a:extLst>
          </p:cNvPr>
          <p:cNvSpPr txBox="1"/>
          <p:nvPr/>
        </p:nvSpPr>
        <p:spPr>
          <a:xfrm>
            <a:off x="251520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1 2 </a:t>
            </a:r>
            <a:r>
              <a:rPr kumimoji="0" lang="nl-NL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* 4 *</a:t>
            </a:r>
          </a:p>
        </p:txBody>
      </p:sp>
    </p:spTree>
    <p:extLst>
      <p:ext uri="{BB962C8B-B14F-4D97-AF65-F5344CB8AC3E}">
        <p14:creationId xmlns:p14="http://schemas.microsoft.com/office/powerpoint/2010/main" val="4200717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DA8C48B-5425-479B-AFA8-08E6C565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8"/>
            <a:ext cx="9163546" cy="220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866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B0F3C16-F6DD-4DD1-B348-23FFF0FEB0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28"/>
          <a:stretch/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992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3A8761-6D7D-4544-A367-0092EA89E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64488" cy="52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43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96163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verder...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2E3C6-DBDD-401C-8970-F9EC8CDBCB8C}"/>
              </a:ext>
            </a:extLst>
          </p:cNvPr>
          <p:cNvSpPr txBox="1"/>
          <p:nvPr/>
        </p:nvSpPr>
        <p:spPr>
          <a:xfrm>
            <a:off x="5507262" y="3340301"/>
            <a:ext cx="1535016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BABYLON</a:t>
            </a:r>
          </a:p>
        </p:txBody>
      </p:sp>
      <p:sp>
        <p:nvSpPr>
          <p:cNvPr id="5" name="Ster: 5 punten 4">
            <a:extLst>
              <a:ext uri="{FF2B5EF4-FFF2-40B4-BE49-F238E27FC236}">
                <a16:creationId xmlns:a16="http://schemas.microsoft.com/office/drawing/2014/main" id="{6FD6753B-E5A4-4C13-BF4B-84E532D0EEF2}"/>
              </a:ext>
            </a:extLst>
          </p:cNvPr>
          <p:cNvSpPr/>
          <p:nvPr/>
        </p:nvSpPr>
        <p:spPr>
          <a:xfrm>
            <a:off x="5220072" y="3717032"/>
            <a:ext cx="332044" cy="288032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5060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9B4C3FD-ADFD-445B-9DDE-242703646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576" y="764704"/>
            <a:ext cx="7776865" cy="5488386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F094348-373B-41C5-B05F-58AFF7C29F6C}"/>
              </a:ext>
            </a:extLst>
          </p:cNvPr>
          <p:cNvSpPr txBox="1"/>
          <p:nvPr/>
        </p:nvSpPr>
        <p:spPr>
          <a:xfrm>
            <a:off x="116505" y="34030"/>
            <a:ext cx="89109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verder...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2E3C6-DBDD-401C-8970-F9EC8CDBCB8C}"/>
              </a:ext>
            </a:extLst>
          </p:cNvPr>
          <p:cNvSpPr txBox="1"/>
          <p:nvPr/>
        </p:nvSpPr>
        <p:spPr>
          <a:xfrm>
            <a:off x="3141775" y="3225170"/>
            <a:ext cx="2419132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  <a:latin typeface="Segoe Print" panose="02000600000000000000" pitchFamily="2" charset="0"/>
                <a:ea typeface="Verdana" pitchFamily="34" charset="0"/>
                <a:cs typeface="MV Boli" panose="02000500030200090000" pitchFamily="2" charset="0"/>
              </a:rPr>
              <a:t>een eredienst "op de heilige plaats" </a:t>
            </a:r>
          </a:p>
        </p:txBody>
      </p:sp>
      <p:sp>
        <p:nvSpPr>
          <p:cNvPr id="5" name="Ster: 5 punten 4">
            <a:extLst>
              <a:ext uri="{FF2B5EF4-FFF2-40B4-BE49-F238E27FC236}">
                <a16:creationId xmlns:a16="http://schemas.microsoft.com/office/drawing/2014/main" id="{8BAED418-A4FC-4271-8260-7EBB6F6DC460}"/>
              </a:ext>
            </a:extLst>
          </p:cNvPr>
          <p:cNvSpPr/>
          <p:nvPr/>
        </p:nvSpPr>
        <p:spPr>
          <a:xfrm>
            <a:off x="2843808" y="3933056"/>
            <a:ext cx="332044" cy="288032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A62C11B-5F57-4E58-8E05-A48335218F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3715" r="12519"/>
          <a:stretch/>
        </p:blipFill>
        <p:spPr bwMode="auto">
          <a:xfrm>
            <a:off x="5560907" y="1518040"/>
            <a:ext cx="2195736" cy="168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064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E8DDD8E-59DA-4935-AAB6-DEFE674D252D}"/>
              </a:ext>
            </a:extLst>
          </p:cNvPr>
          <p:cNvSpPr txBox="1"/>
          <p:nvPr/>
        </p:nvSpPr>
        <p:spPr>
          <a:xfrm>
            <a:off x="467544" y="33265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i="1" baseline="30000">
                <a:latin typeface="Verdana" pitchFamily="34" charset="0"/>
                <a:ea typeface="Verdana" pitchFamily="34" charset="0"/>
                <a:cs typeface="Verdana" pitchFamily="34" charset="0"/>
              </a:rPr>
              <a:t>28</a:t>
            </a:r>
            <a:r>
              <a:rPr lang="nl-NL" sz="2800">
                <a:latin typeface="Verdana" pitchFamily="34" charset="0"/>
                <a:ea typeface="Verdana" pitchFamily="34" charset="0"/>
                <a:cs typeface="Verdana" pitchFamily="34" charset="0"/>
              </a:rPr>
              <a:t> En wanneer deze dingen </a:t>
            </a:r>
            <a:br>
              <a:rPr lang="nl-NL" sz="28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800">
                <a:latin typeface="Verdana" pitchFamily="34" charset="0"/>
                <a:ea typeface="Verdana" pitchFamily="34" charset="0"/>
                <a:cs typeface="Verdana" pitchFamily="34" charset="0"/>
              </a:rPr>
              <a:t>beginnen te geschieden, </a:t>
            </a:r>
          </a:p>
          <a:p>
            <a:pPr algn="ctr"/>
            <a:r>
              <a:rPr lang="nl-NL" sz="2800">
                <a:latin typeface="Verdana" pitchFamily="34" charset="0"/>
                <a:ea typeface="Verdana" pitchFamily="34" charset="0"/>
                <a:cs typeface="Verdana" pitchFamily="34" charset="0"/>
              </a:rPr>
              <a:t>richt u op </a:t>
            </a:r>
          </a:p>
          <a:p>
            <a:pPr algn="ctr"/>
            <a:r>
              <a:rPr lang="nl-NL" sz="2800">
                <a:latin typeface="Verdana" pitchFamily="34" charset="0"/>
                <a:ea typeface="Verdana" pitchFamily="34" charset="0"/>
                <a:cs typeface="Verdana" pitchFamily="34" charset="0"/>
              </a:rPr>
              <a:t>en heft uw hoofden omhoog, </a:t>
            </a:r>
          </a:p>
          <a:p>
            <a:pPr algn="ctr"/>
            <a:r>
              <a:rPr lang="nl-NL" sz="2800">
                <a:latin typeface="Verdana" pitchFamily="34" charset="0"/>
                <a:ea typeface="Verdana" pitchFamily="34" charset="0"/>
                <a:cs typeface="Verdana" pitchFamily="34" charset="0"/>
              </a:rPr>
              <a:t>want uw verlossing nadert...</a:t>
            </a:r>
          </a:p>
          <a:p>
            <a:pPr algn="ctr"/>
            <a:endParaRPr lang="nl-NL" sz="280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nl-NL" sz="2800">
                <a:latin typeface="Verdana" pitchFamily="34" charset="0"/>
                <a:ea typeface="Verdana" pitchFamily="34" charset="0"/>
                <a:cs typeface="Verdana" pitchFamily="34" charset="0"/>
              </a:rPr>
              <a:t>Lucas 21</a:t>
            </a:r>
          </a:p>
        </p:txBody>
      </p:sp>
    </p:spTree>
    <p:extLst>
      <p:ext uri="{BB962C8B-B14F-4D97-AF65-F5344CB8AC3E}">
        <p14:creationId xmlns:p14="http://schemas.microsoft.com/office/powerpoint/2010/main" val="29987732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4420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vak 1">
            <a:extLst>
              <a:ext uri="{FF2B5EF4-FFF2-40B4-BE49-F238E27FC236}">
                <a16:creationId xmlns:a16="http://schemas.microsoft.com/office/drawing/2014/main" id="{C48C0BB8-8864-4257-865F-9F7805ADB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981075"/>
            <a:ext cx="6913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2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naar Opwekking 47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>
            <a:extLst>
              <a:ext uri="{FF2B5EF4-FFF2-40B4-BE49-F238E27FC236}">
                <a16:creationId xmlns:a16="http://schemas.microsoft.com/office/drawing/2014/main" id="{6CE6894C-DF79-4EB5-AD3B-EBA88FEE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669766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Hij leeft,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ben ik niet bang voor morgen.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Hij leeft,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mijn angst is weg.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ik weet, ik weet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Hij heeft de toekomst.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En het leven is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het leven waard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Hij leeft. </a:t>
            </a:r>
          </a:p>
        </p:txBody>
      </p:sp>
      <p:sp>
        <p:nvSpPr>
          <p:cNvPr id="3075" name="Text Box 12">
            <a:extLst>
              <a:ext uri="{FF2B5EF4-FFF2-40B4-BE49-F238E27FC236}">
                <a16:creationId xmlns:a16="http://schemas.microsoft.com/office/drawing/2014/main" id="{636DC91C-058A-4E7F-87EF-34A6CD3A6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2160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1" i="0" u="sng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2 </a:t>
            </a:r>
          </a:p>
        </p:txBody>
      </p:sp>
      <p:pic>
        <p:nvPicPr>
          <p:cNvPr id="56333" name="Picture 13">
            <a:extLst>
              <a:ext uri="{FF2B5EF4-FFF2-40B4-BE49-F238E27FC236}">
                <a16:creationId xmlns:a16="http://schemas.microsoft.com/office/drawing/2014/main" id="{83D121BD-D362-4DFF-8DC1-4A38A5D57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73016"/>
            <a:ext cx="1390650" cy="1476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CB3BB215-2EF1-4D06-9A05-D2757E132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6697663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Hij leeft,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is er hoop voor allen.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Hij leeft,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komt alles goed!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ik weet, ik weet,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Hij heeft de toekomst.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En het leven is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het leven waard</a:t>
            </a:r>
            <a:b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omdat Hij leeft.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B014029C-AE17-49CA-BE92-9342C382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021388"/>
            <a:ext cx="21605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1 </a:t>
            </a:r>
            <a:r>
              <a:rPr kumimoji="0" lang="nl-NL" altLang="nl-NL" sz="3000" b="1" i="0" u="sng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nl-NL" altLang="nl-NL" sz="3000" b="0" i="0" u="none" strike="noStrike" kern="1200" cap="none" spc="0" normalizeH="0" baseline="0" noProof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DB832ACE-1A9B-4E9B-A055-7923DFB1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3573016"/>
            <a:ext cx="1390650" cy="14763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263669-A6B4-4590-BA22-5F9633859DA8}"/>
              </a:ext>
            </a:extLst>
          </p:cNvPr>
          <p:cNvSpPr txBox="1"/>
          <p:nvPr/>
        </p:nvSpPr>
        <p:spPr>
          <a:xfrm>
            <a:off x="251520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‘Ik ben die Ik ben’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is uw eeuwige naam.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Onnoembaar aanwezig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deelt U mijn bestaan.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Hoe adembenemend,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ontroerend dichtbij: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uw naam is ‘Ik ben’,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en ‘Ik zal er zijn’.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FBE4F6-5E13-44B5-92F2-152B17ED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47" y="4149080"/>
            <a:ext cx="3516866" cy="261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EB46CB5-780E-4F28-8A9E-71A352846685}"/>
              </a:ext>
            </a:extLst>
          </p:cNvPr>
          <p:cNvSpPr txBox="1"/>
          <p:nvPr/>
        </p:nvSpPr>
        <p:spPr>
          <a:xfrm>
            <a:off x="251520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1 2 3 </a:t>
            </a:r>
            <a:r>
              <a:rPr kumimoji="0" lang="nl-NL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4 *</a:t>
            </a:r>
          </a:p>
        </p:txBody>
      </p:sp>
    </p:spTree>
    <p:extLst>
      <p:ext uri="{BB962C8B-B14F-4D97-AF65-F5344CB8AC3E}">
        <p14:creationId xmlns:p14="http://schemas.microsoft.com/office/powerpoint/2010/main" val="2376951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CD628C-3A89-4F7C-BBD4-5E339E21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786"/>
            <a:ext cx="9144000" cy="673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263669-A6B4-4590-BA22-5F9633859DA8}"/>
              </a:ext>
            </a:extLst>
          </p:cNvPr>
          <p:cNvSpPr txBox="1"/>
          <p:nvPr/>
        </p:nvSpPr>
        <p:spPr>
          <a:xfrm>
            <a:off x="251520" y="188640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 Naam aller namen,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aan U alle eer.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Niets kan mij ooit scheiden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van Jezus mijn Heer: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Geen dood en geen leven,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geen moeite of pijn.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Ik zal eeuwig zingen,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dicht bij U zijn.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11CA0D2-65F3-4D0D-8B25-4698F6C1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47" y="4149080"/>
            <a:ext cx="3516866" cy="261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C02F612-6198-423E-A972-108FB21D6825}"/>
              </a:ext>
            </a:extLst>
          </p:cNvPr>
          <p:cNvSpPr txBox="1"/>
          <p:nvPr/>
        </p:nvSpPr>
        <p:spPr>
          <a:xfrm>
            <a:off x="251520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1 2 3 * </a:t>
            </a:r>
            <a:r>
              <a:rPr kumimoji="0" lang="nl-NL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4</a:t>
            </a: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*</a:t>
            </a:r>
          </a:p>
        </p:txBody>
      </p:sp>
    </p:spTree>
    <p:extLst>
      <p:ext uri="{BB962C8B-B14F-4D97-AF65-F5344CB8AC3E}">
        <p14:creationId xmlns:p14="http://schemas.microsoft.com/office/powerpoint/2010/main" val="133391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9A263669-A6B4-4590-BA22-5F9633859DA8}"/>
              </a:ext>
            </a:extLst>
          </p:cNvPr>
          <p:cNvSpPr txBox="1"/>
          <p:nvPr/>
        </p:nvSpPr>
        <p:spPr>
          <a:xfrm>
            <a:off x="251520" y="18864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‘Ik ben die Ik ben’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is uw eeuwige naam.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Onnoembaar aanwezig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deelt U mijn bestaan.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Hoe adembenemend,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ontroerend dichtbij: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uw naam is ‘Ik ben’,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en ‘Ik zal er zijn’.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Uw naam is ‘Ik ben’, </a:t>
            </a:r>
          </a:p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en ‘Ik zal er zijn’.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FFBE4F6-5E13-44B5-92F2-152B17ED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047" y="4149080"/>
            <a:ext cx="3516866" cy="26152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5DB5202D-BBA0-42E9-9909-3C94516FC052}"/>
              </a:ext>
            </a:extLst>
          </p:cNvPr>
          <p:cNvSpPr txBox="1"/>
          <p:nvPr/>
        </p:nvSpPr>
        <p:spPr>
          <a:xfrm>
            <a:off x="251520" y="609329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1 2 3 * 4 </a:t>
            </a:r>
            <a:r>
              <a:rPr kumimoji="0" lang="nl-NL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90991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788A36B-87A6-41F5-A8A9-C9D3826CF823}"/>
              </a:ext>
            </a:extLst>
          </p:cNvPr>
          <p:cNvSpPr txBox="1"/>
          <p:nvPr/>
        </p:nvSpPr>
        <p:spPr>
          <a:xfrm>
            <a:off x="7020272" y="6221452"/>
            <a:ext cx="212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>
                <a:latin typeface="Verdana" pitchFamily="34" charset="0"/>
                <a:ea typeface="Verdana" pitchFamily="34" charset="0"/>
                <a:cs typeface="Verdana" pitchFamily="34" charset="0"/>
              </a:rPr>
              <a:t>5 januari 2020</a:t>
            </a:r>
            <a:br>
              <a:rPr lang="nl-NL" sz="200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000">
                <a:latin typeface="Verdana" pitchFamily="34" charset="0"/>
                <a:ea typeface="Verdana" pitchFamily="34" charset="0"/>
                <a:cs typeface="Verdana" pitchFamily="34" charset="0"/>
              </a:rPr>
              <a:t>Urk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9E7D6E-3A01-438B-B478-0DF2D5295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10316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004CDFA-AC55-434A-A536-38DFFAFDABD1}"/>
              </a:ext>
            </a:extLst>
          </p:cNvPr>
          <p:cNvSpPr/>
          <p:nvPr/>
        </p:nvSpPr>
        <p:spPr>
          <a:xfrm>
            <a:off x="2463249" y="2299641"/>
            <a:ext cx="42175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nl-NL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het komende </a:t>
            </a:r>
            <a:br>
              <a:rPr lang="nl-NL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nl-NL" sz="5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decennium...</a:t>
            </a:r>
          </a:p>
        </p:txBody>
      </p:sp>
    </p:spTree>
    <p:extLst>
      <p:ext uri="{BB962C8B-B14F-4D97-AF65-F5344CB8AC3E}">
        <p14:creationId xmlns:p14="http://schemas.microsoft.com/office/powerpoint/2010/main" val="3142888160"/>
      </p:ext>
    </p:extLst>
  </p:cSld>
  <p:clrMapOvr>
    <a:masterClrMapping/>
  </p:clrMapOvr>
</p:sld>
</file>

<file path=ppt/theme/theme1.xml><?xml version="1.0" encoding="utf-8"?>
<a:theme xmlns:a="http://schemas.openxmlformats.org/drawingml/2006/main" name="16 bij 10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smtClean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3" id="{3F936EBF-808B-4973-8687-71E23C5F0931}" vid="{DE153F3A-EE31-47B2-BC4D-395E51A14D43}"/>
    </a:ext>
  </a:extLst>
</a:theme>
</file>

<file path=ppt/theme/theme2.xml><?xml version="1.0" encoding="utf-8"?>
<a:theme xmlns:a="http://schemas.openxmlformats.org/drawingml/2006/main" name="1_16 bij 10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smtClean="0"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2" id="{8FDEA663-1703-4888-8345-3392ED097803}" vid="{251CACF2-01B0-431A-B357-EECB5E14BA8D}"/>
    </a:ext>
  </a:extLst>
</a:theme>
</file>

<file path=ppt/theme/theme3.xml><?xml version="1.0" encoding="utf-8"?>
<a:theme xmlns:a="http://schemas.openxmlformats.org/drawingml/2006/main" name="presentatie_wit">
  <a:themeElements>
    <a:clrScheme name="presentatie_w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e_w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0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presentatie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e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e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 presentatie 1</Template>
  <TotalTime>294</TotalTime>
  <Words>1156</Words>
  <Application>Microsoft Office PowerPoint</Application>
  <PresentationFormat>Diavoorstelling (4:3)</PresentationFormat>
  <Paragraphs>210</Paragraphs>
  <Slides>60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60</vt:i4>
      </vt:variant>
    </vt:vector>
  </HeadingPairs>
  <TitlesOfParts>
    <vt:vector size="68" baseType="lpstr">
      <vt:lpstr>Arial</vt:lpstr>
      <vt:lpstr>Calibri</vt:lpstr>
      <vt:lpstr>Segoe Print</vt:lpstr>
      <vt:lpstr>Verdana</vt:lpstr>
      <vt:lpstr>Wingdings</vt:lpstr>
      <vt:lpstr>16 bij 10</vt:lpstr>
      <vt:lpstr>1_16 bij 10</vt:lpstr>
      <vt:lpstr>presentatie_wit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André Piet</dc:creator>
  <cp:lastModifiedBy>André Piet</cp:lastModifiedBy>
  <cp:revision>33</cp:revision>
  <cp:lastPrinted>2017-11-19T13:20:20Z</cp:lastPrinted>
  <dcterms:created xsi:type="dcterms:W3CDTF">2020-01-05T08:21:00Z</dcterms:created>
  <dcterms:modified xsi:type="dcterms:W3CDTF">2020-01-05T13:15:31Z</dcterms:modified>
</cp:coreProperties>
</file>